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Inter Bold" charset="1" panose="020B0802030000000004"/>
      <p:regular r:id="rId16"/>
    </p:embeddedFont>
    <p:embeddedFont>
      <p:font typeface="Inter" charset="1" panose="020B0502030000000004"/>
      <p:regular r:id="rId17"/>
    </p:embeddedFont>
    <p:embeddedFont>
      <p:font typeface="Barlow Bold" charset="1" panose="00000800000000000000"/>
      <p:regular r:id="rId18"/>
    </p:embeddedFont>
    <p:embeddedFont>
      <p:font typeface="Barlow Medium" charset="1" panose="00000600000000000000"/>
      <p:regular r:id="rId19"/>
    </p:embeddedFont>
    <p:embeddedFont>
      <p:font typeface="Barlow Semi-Bold" charset="1" panose="00000700000000000000"/>
      <p:regular r:id="rId20"/>
    </p:embeddedFont>
    <p:embeddedFont>
      <p:font typeface="DM Sans Bold" charset="1" panose="00000000000000000000"/>
      <p:regular r:id="rId21"/>
    </p:embeddedFont>
    <p:embeddedFont>
      <p:font typeface="DM Sans" charset="1" panose="00000000000000000000"/>
      <p:regular r:id="rId22"/>
    </p:embeddedFont>
    <p:embeddedFont>
      <p:font typeface="Montserrat Classic" charset="1" panose="00000500000000000000"/>
      <p:regular r:id="rId23"/>
    </p:embeddedFont>
    <p:embeddedFont>
      <p:font typeface="Montserrat Classic Bold" charset="1" panose="00000800000000000000"/>
      <p:regular r:id="rId24"/>
    </p:embeddedFont>
    <p:embeddedFont>
      <p:font typeface="Public Sans" charset="1" panose="00000000000000000000"/>
      <p:regular r:id="rId25"/>
    </p:embeddedFont>
    <p:embeddedFont>
      <p:font typeface="Public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16745">
            <a:off x="12537760" y="5402034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6745">
            <a:off x="7616063" y="-23683"/>
            <a:ext cx="9769056" cy="3072812"/>
          </a:xfrm>
          <a:custGeom>
            <a:avLst/>
            <a:gdLst/>
            <a:ahLst/>
            <a:cxnLst/>
            <a:rect r="r" b="b" t="t" l="l"/>
            <a:pathLst>
              <a:path h="3072812" w="9769056">
                <a:moveTo>
                  <a:pt x="0" y="0"/>
                </a:moveTo>
                <a:lnTo>
                  <a:pt x="9769056" y="0"/>
                </a:lnTo>
                <a:lnTo>
                  <a:pt x="9769056" y="3072812"/>
                </a:lnTo>
                <a:lnTo>
                  <a:pt x="0" y="307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16745">
            <a:off x="6177408" y="768153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6"/>
                </a:lnTo>
                <a:lnTo>
                  <a:pt x="0" y="125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16745">
            <a:off x="14528739" y="9831871"/>
            <a:ext cx="5461122" cy="1257455"/>
          </a:xfrm>
          <a:custGeom>
            <a:avLst/>
            <a:gdLst/>
            <a:ahLst/>
            <a:cxnLst/>
            <a:rect r="r" b="b" t="t" l="l"/>
            <a:pathLst>
              <a:path h="1257455" w="5461122">
                <a:moveTo>
                  <a:pt x="0" y="0"/>
                </a:moveTo>
                <a:lnTo>
                  <a:pt x="5461122" y="0"/>
                </a:lnTo>
                <a:lnTo>
                  <a:pt x="5461122" y="1257455"/>
                </a:lnTo>
                <a:lnTo>
                  <a:pt x="0" y="1257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160" r="0" b="-234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5511" y="448215"/>
            <a:ext cx="9390570" cy="9390570"/>
          </a:xfrm>
          <a:custGeom>
            <a:avLst/>
            <a:gdLst/>
            <a:ahLst/>
            <a:cxnLst/>
            <a:rect r="r" b="b" t="t" l="l"/>
            <a:pathLst>
              <a:path h="9390570" w="9390570">
                <a:moveTo>
                  <a:pt x="0" y="0"/>
                </a:moveTo>
                <a:lnTo>
                  <a:pt x="9390570" y="0"/>
                </a:lnTo>
                <a:lnTo>
                  <a:pt x="9390570" y="9390570"/>
                </a:lnTo>
                <a:lnTo>
                  <a:pt x="0" y="939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9305" y="942008"/>
            <a:ext cx="8402983" cy="8402983"/>
          </a:xfrm>
          <a:custGeom>
            <a:avLst/>
            <a:gdLst/>
            <a:ahLst/>
            <a:cxnLst/>
            <a:rect r="r" b="b" t="t" l="l"/>
            <a:pathLst>
              <a:path h="8402983" w="8402983">
                <a:moveTo>
                  <a:pt x="0" y="0"/>
                </a:moveTo>
                <a:lnTo>
                  <a:pt x="8402983" y="0"/>
                </a:lnTo>
                <a:lnTo>
                  <a:pt x="8402983" y="8402984"/>
                </a:lnTo>
                <a:lnTo>
                  <a:pt x="0" y="8402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83718" y="1406421"/>
            <a:ext cx="7474157" cy="7474157"/>
          </a:xfrm>
          <a:custGeom>
            <a:avLst/>
            <a:gdLst/>
            <a:ahLst/>
            <a:cxnLst/>
            <a:rect r="r" b="b" t="t" l="l"/>
            <a:pathLst>
              <a:path h="7474157" w="7474157">
                <a:moveTo>
                  <a:pt x="0" y="0"/>
                </a:moveTo>
                <a:lnTo>
                  <a:pt x="7474157" y="0"/>
                </a:lnTo>
                <a:lnTo>
                  <a:pt x="7474157" y="7474158"/>
                </a:lnTo>
                <a:lnTo>
                  <a:pt x="0" y="7474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05486" y="1828190"/>
            <a:ext cx="6630621" cy="663062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49272" y="1971989"/>
            <a:ext cx="6343048" cy="6343023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5810" t="0" r="-5339" b="-11149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910558" y="7621235"/>
            <a:ext cx="1259344" cy="1259344"/>
          </a:xfrm>
          <a:custGeom>
            <a:avLst/>
            <a:gdLst/>
            <a:ahLst/>
            <a:cxnLst/>
            <a:rect r="r" b="b" t="t" l="l"/>
            <a:pathLst>
              <a:path h="1259344" w="1259344">
                <a:moveTo>
                  <a:pt x="0" y="0"/>
                </a:moveTo>
                <a:lnTo>
                  <a:pt x="1259343" y="0"/>
                </a:lnTo>
                <a:lnTo>
                  <a:pt x="1259343" y="1259344"/>
                </a:lnTo>
                <a:lnTo>
                  <a:pt x="0" y="1259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06358" y="5910387"/>
            <a:ext cx="1501611" cy="1501611"/>
          </a:xfrm>
          <a:custGeom>
            <a:avLst/>
            <a:gdLst/>
            <a:ahLst/>
            <a:cxnLst/>
            <a:rect r="r" b="b" t="t" l="l"/>
            <a:pathLst>
              <a:path h="1501611" w="1501611">
                <a:moveTo>
                  <a:pt x="0" y="0"/>
                </a:moveTo>
                <a:lnTo>
                  <a:pt x="1501611" y="0"/>
                </a:lnTo>
                <a:lnTo>
                  <a:pt x="1501611" y="1501611"/>
                </a:lnTo>
                <a:lnTo>
                  <a:pt x="0" y="1501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563442" y="3309981"/>
            <a:ext cx="6492240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63442" y="4755721"/>
            <a:ext cx="649224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63442" y="5581307"/>
            <a:ext cx="649224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563442" y="1893439"/>
            <a:ext cx="7823302" cy="112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2"/>
              </a:lnSpc>
            </a:pPr>
            <a:r>
              <a:rPr lang="en-US" sz="332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Breast Cancer Classification Using Supervised Machine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671" y="4146260"/>
            <a:ext cx="2894991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b="true" sz="2803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Mehrdad Naderi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3671" y="4921377"/>
            <a:ext cx="5489687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b="true" sz="2803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University of Colorado Boulder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3671" y="5696495"/>
            <a:ext cx="2894991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b="true" sz="2803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2024 - Fall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4110" y="6793379"/>
            <a:ext cx="2356002" cy="674406"/>
          </a:xfrm>
          <a:custGeom>
            <a:avLst/>
            <a:gdLst/>
            <a:ahLst/>
            <a:cxnLst/>
            <a:rect r="r" b="b" t="t" l="l"/>
            <a:pathLst>
              <a:path h="674406" w="2356002">
                <a:moveTo>
                  <a:pt x="0" y="0"/>
                </a:moveTo>
                <a:lnTo>
                  <a:pt x="2356002" y="0"/>
                </a:lnTo>
                <a:lnTo>
                  <a:pt x="2356002" y="674406"/>
                </a:lnTo>
                <a:lnTo>
                  <a:pt x="0" y="67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262" y="3659414"/>
            <a:ext cx="2356002" cy="674406"/>
          </a:xfrm>
          <a:custGeom>
            <a:avLst/>
            <a:gdLst/>
            <a:ahLst/>
            <a:cxnLst/>
            <a:rect r="r" b="b" t="t" l="l"/>
            <a:pathLst>
              <a:path h="674406" w="2356002">
                <a:moveTo>
                  <a:pt x="0" y="0"/>
                </a:moveTo>
                <a:lnTo>
                  <a:pt x="2356002" y="0"/>
                </a:lnTo>
                <a:lnTo>
                  <a:pt x="2356002" y="674405"/>
                </a:lnTo>
                <a:lnTo>
                  <a:pt x="0" y="67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461115" y="4385187"/>
            <a:ext cx="785890" cy="792971"/>
            <a:chOff x="0" y="0"/>
            <a:chExt cx="80554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5541" cy="812800"/>
            </a:xfrm>
            <a:custGeom>
              <a:avLst/>
              <a:gdLst/>
              <a:ahLst/>
              <a:cxnLst/>
              <a:rect r="r" b="b" t="t" l="l"/>
              <a:pathLst>
                <a:path h="812800" w="805541">
                  <a:moveTo>
                    <a:pt x="402771" y="0"/>
                  </a:moveTo>
                  <a:cubicBezTo>
                    <a:pt x="180327" y="0"/>
                    <a:pt x="0" y="181951"/>
                    <a:pt x="0" y="406400"/>
                  </a:cubicBezTo>
                  <a:cubicBezTo>
                    <a:pt x="0" y="630849"/>
                    <a:pt x="180327" y="812800"/>
                    <a:pt x="402771" y="812800"/>
                  </a:cubicBezTo>
                  <a:cubicBezTo>
                    <a:pt x="625215" y="812800"/>
                    <a:pt x="805541" y="630849"/>
                    <a:pt x="805541" y="406400"/>
                  </a:cubicBezTo>
                  <a:cubicBezTo>
                    <a:pt x="805541" y="181951"/>
                    <a:pt x="625215" y="0"/>
                    <a:pt x="402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AB33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5520" y="47625"/>
              <a:ext cx="654502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494957" y="4422570"/>
            <a:ext cx="718205" cy="718205"/>
          </a:xfrm>
          <a:custGeom>
            <a:avLst/>
            <a:gdLst/>
            <a:ahLst/>
            <a:cxnLst/>
            <a:rect r="r" b="b" t="t" l="l"/>
            <a:pathLst>
              <a:path h="718205" w="718205">
                <a:moveTo>
                  <a:pt x="0" y="0"/>
                </a:moveTo>
                <a:lnTo>
                  <a:pt x="718206" y="0"/>
                </a:lnTo>
                <a:lnTo>
                  <a:pt x="718206" y="718205"/>
                </a:lnTo>
                <a:lnTo>
                  <a:pt x="0" y="71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563761" y="4491373"/>
            <a:ext cx="580599" cy="5805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461115" y="2814741"/>
            <a:ext cx="785890" cy="792971"/>
            <a:chOff x="0" y="0"/>
            <a:chExt cx="80554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5541" cy="812800"/>
            </a:xfrm>
            <a:custGeom>
              <a:avLst/>
              <a:gdLst/>
              <a:ahLst/>
              <a:cxnLst/>
              <a:rect r="r" b="b" t="t" l="l"/>
              <a:pathLst>
                <a:path h="812800" w="805541">
                  <a:moveTo>
                    <a:pt x="402771" y="0"/>
                  </a:moveTo>
                  <a:cubicBezTo>
                    <a:pt x="180327" y="0"/>
                    <a:pt x="0" y="181951"/>
                    <a:pt x="0" y="406400"/>
                  </a:cubicBezTo>
                  <a:cubicBezTo>
                    <a:pt x="0" y="630849"/>
                    <a:pt x="180327" y="812800"/>
                    <a:pt x="402771" y="812800"/>
                  </a:cubicBezTo>
                  <a:cubicBezTo>
                    <a:pt x="625215" y="812800"/>
                    <a:pt x="805541" y="630849"/>
                    <a:pt x="805541" y="406400"/>
                  </a:cubicBezTo>
                  <a:cubicBezTo>
                    <a:pt x="805541" y="181951"/>
                    <a:pt x="625215" y="0"/>
                    <a:pt x="402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4839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5520" y="47625"/>
              <a:ext cx="654502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494957" y="2852124"/>
            <a:ext cx="718205" cy="718205"/>
          </a:xfrm>
          <a:custGeom>
            <a:avLst/>
            <a:gdLst/>
            <a:ahLst/>
            <a:cxnLst/>
            <a:rect r="r" b="b" t="t" l="l"/>
            <a:pathLst>
              <a:path h="718205" w="718205">
                <a:moveTo>
                  <a:pt x="0" y="0"/>
                </a:moveTo>
                <a:lnTo>
                  <a:pt x="718206" y="0"/>
                </a:lnTo>
                <a:lnTo>
                  <a:pt x="718206" y="718206"/>
                </a:lnTo>
                <a:lnTo>
                  <a:pt x="0" y="718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563761" y="2920927"/>
            <a:ext cx="580599" cy="58059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3668" y="3625454"/>
            <a:ext cx="1184798" cy="763274"/>
            <a:chOff x="0" y="0"/>
            <a:chExt cx="669047" cy="4310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9047" cy="431015"/>
            </a:xfrm>
            <a:custGeom>
              <a:avLst/>
              <a:gdLst/>
              <a:ahLst/>
              <a:cxnLst/>
              <a:rect r="r" b="b" t="t" l="l"/>
              <a:pathLst>
                <a:path h="431015" w="669047">
                  <a:moveTo>
                    <a:pt x="0" y="0"/>
                  </a:moveTo>
                  <a:lnTo>
                    <a:pt x="669047" y="0"/>
                  </a:lnTo>
                  <a:lnTo>
                    <a:pt x="669047" y="431015"/>
                  </a:lnTo>
                  <a:lnTo>
                    <a:pt x="0" y="431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669047" cy="488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413743" y="5948707"/>
            <a:ext cx="785890" cy="792971"/>
            <a:chOff x="0" y="0"/>
            <a:chExt cx="805541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5541" cy="812800"/>
            </a:xfrm>
            <a:custGeom>
              <a:avLst/>
              <a:gdLst/>
              <a:ahLst/>
              <a:cxnLst/>
              <a:rect r="r" b="b" t="t" l="l"/>
              <a:pathLst>
                <a:path h="812800" w="805541">
                  <a:moveTo>
                    <a:pt x="402771" y="0"/>
                  </a:moveTo>
                  <a:cubicBezTo>
                    <a:pt x="180327" y="0"/>
                    <a:pt x="0" y="181951"/>
                    <a:pt x="0" y="406400"/>
                  </a:cubicBezTo>
                  <a:cubicBezTo>
                    <a:pt x="0" y="630849"/>
                    <a:pt x="180327" y="812800"/>
                    <a:pt x="402771" y="812800"/>
                  </a:cubicBezTo>
                  <a:cubicBezTo>
                    <a:pt x="625215" y="812800"/>
                    <a:pt x="805541" y="630849"/>
                    <a:pt x="805541" y="406400"/>
                  </a:cubicBezTo>
                  <a:cubicBezTo>
                    <a:pt x="805541" y="181951"/>
                    <a:pt x="625215" y="0"/>
                    <a:pt x="402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4839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5520" y="47625"/>
              <a:ext cx="654502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5400000">
            <a:off x="447585" y="5986090"/>
            <a:ext cx="718205" cy="718205"/>
          </a:xfrm>
          <a:custGeom>
            <a:avLst/>
            <a:gdLst/>
            <a:ahLst/>
            <a:cxnLst/>
            <a:rect r="r" b="b" t="t" l="l"/>
            <a:pathLst>
              <a:path h="718205" w="718205">
                <a:moveTo>
                  <a:pt x="0" y="0"/>
                </a:moveTo>
                <a:lnTo>
                  <a:pt x="718205" y="0"/>
                </a:lnTo>
                <a:lnTo>
                  <a:pt x="718205" y="718205"/>
                </a:lnTo>
                <a:lnTo>
                  <a:pt x="0" y="718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5400000">
            <a:off x="516388" y="6054893"/>
            <a:ext cx="580599" cy="58059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9144000" y="3211227"/>
            <a:ext cx="9395692" cy="3229769"/>
          </a:xfrm>
          <a:custGeom>
            <a:avLst/>
            <a:gdLst/>
            <a:ahLst/>
            <a:cxnLst/>
            <a:rect r="r" b="b" t="t" l="l"/>
            <a:pathLst>
              <a:path h="3229769" w="9395692">
                <a:moveTo>
                  <a:pt x="0" y="0"/>
                </a:moveTo>
                <a:lnTo>
                  <a:pt x="9395692" y="0"/>
                </a:lnTo>
                <a:lnTo>
                  <a:pt x="9395692" y="3229769"/>
                </a:lnTo>
                <a:lnTo>
                  <a:pt x="0" y="3229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1692163" y="4510021"/>
            <a:ext cx="8133634" cy="9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838" spc="14" b="true">
                <a:solidFill>
                  <a:srgbClr val="FAB333"/>
                </a:solidFill>
                <a:latin typeface="Inter Bold"/>
                <a:ea typeface="Inter Bold"/>
                <a:cs typeface="Inter Bold"/>
                <a:sym typeface="Inter Bold"/>
              </a:rPr>
              <a:t>Significance: </a:t>
            </a:r>
          </a:p>
          <a:p>
            <a:pPr algn="l">
              <a:lnSpc>
                <a:spcPts val="3832"/>
              </a:lnSpc>
            </a:pPr>
            <a:r>
              <a:rPr lang="en-US" sz="2838" spc="14">
                <a:solidFill>
                  <a:srgbClr val="FAB333"/>
                </a:solidFill>
                <a:latin typeface="Inter"/>
                <a:ea typeface="Inter"/>
                <a:cs typeface="Inter"/>
                <a:sym typeface="Inter"/>
              </a:rPr>
              <a:t>Early and accurate diagnosis can save lives.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2163" y="2944616"/>
            <a:ext cx="7524284" cy="95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838" spc="14" b="true">
                <a:solidFill>
                  <a:srgbClr val="048396"/>
                </a:solidFill>
                <a:latin typeface="Inter Bold"/>
                <a:ea typeface="Inter Bold"/>
                <a:cs typeface="Inter Bold"/>
                <a:sym typeface="Inter Bold"/>
              </a:rPr>
              <a:t>Objective: </a:t>
            </a:r>
          </a:p>
          <a:p>
            <a:pPr algn="l">
              <a:lnSpc>
                <a:spcPts val="3832"/>
              </a:lnSpc>
            </a:pPr>
            <a:r>
              <a:rPr lang="en-US" sz="2838" spc="14">
                <a:solidFill>
                  <a:srgbClr val="048396"/>
                </a:solidFill>
                <a:latin typeface="Inter"/>
                <a:ea typeface="Inter"/>
                <a:cs typeface="Inter"/>
                <a:sym typeface="Inter"/>
              </a:rPr>
              <a:t>Classify tumors as benign or malignant.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92163" y="6078582"/>
            <a:ext cx="7807058" cy="144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838" spc="14" b="true">
                <a:solidFill>
                  <a:srgbClr val="048396"/>
                </a:solidFill>
                <a:latin typeface="Inter Bold"/>
                <a:ea typeface="Inter Bold"/>
                <a:cs typeface="Inter Bold"/>
                <a:sym typeface="Inter Bold"/>
              </a:rPr>
              <a:t>Dataset: </a:t>
            </a:r>
          </a:p>
          <a:p>
            <a:pPr algn="l">
              <a:lnSpc>
                <a:spcPts val="3832"/>
              </a:lnSpc>
            </a:pPr>
            <a:r>
              <a:rPr lang="en-US" sz="2838" spc="14">
                <a:solidFill>
                  <a:srgbClr val="048396"/>
                </a:solidFill>
                <a:latin typeface="Inter"/>
                <a:ea typeface="Inter"/>
                <a:cs typeface="Inter"/>
                <a:sym typeface="Inter"/>
              </a:rPr>
              <a:t>Breast Cancer Wisconsin Dataset </a:t>
            </a:r>
          </a:p>
          <a:p>
            <a:pPr algn="l">
              <a:lnSpc>
                <a:spcPts val="3832"/>
              </a:lnSpc>
            </a:pPr>
            <a:r>
              <a:rPr lang="en-US" sz="2838" spc="14">
                <a:solidFill>
                  <a:srgbClr val="048396"/>
                </a:solidFill>
                <a:latin typeface="Inter"/>
                <a:ea typeface="Inter"/>
                <a:cs typeface="Inter"/>
                <a:sym typeface="Inter"/>
              </a:rPr>
              <a:t>(30 features, 569 samples).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75928" y="8622908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8"/>
                </a:lnTo>
                <a:lnTo>
                  <a:pt x="0" y="35530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928" y="8622908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8"/>
                </a:lnTo>
                <a:lnTo>
                  <a:pt x="0" y="355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43668" y="2799109"/>
            <a:ext cx="6338198" cy="6676930"/>
            <a:chOff x="0" y="0"/>
            <a:chExt cx="1773675" cy="18684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68" y="0"/>
              <a:ext cx="1769738" cy="1868465"/>
            </a:xfrm>
            <a:custGeom>
              <a:avLst/>
              <a:gdLst/>
              <a:ahLst/>
              <a:cxnLst/>
              <a:rect r="r" b="b" t="t" l="l"/>
              <a:pathLst>
                <a:path h="1868465" w="1769738">
                  <a:moveTo>
                    <a:pt x="225661" y="0"/>
                  </a:moveTo>
                  <a:lnTo>
                    <a:pt x="1747277" y="0"/>
                  </a:lnTo>
                  <a:cubicBezTo>
                    <a:pt x="1753502" y="0"/>
                    <a:pt x="1759434" y="2647"/>
                    <a:pt x="1763591" y="7281"/>
                  </a:cubicBezTo>
                  <a:cubicBezTo>
                    <a:pt x="1767748" y="11915"/>
                    <a:pt x="1769739" y="18098"/>
                    <a:pt x="1769066" y="24286"/>
                  </a:cubicBezTo>
                  <a:lnTo>
                    <a:pt x="1571148" y="1844179"/>
                  </a:lnTo>
                  <a:cubicBezTo>
                    <a:pt x="1569645" y="1857997"/>
                    <a:pt x="1557977" y="1868465"/>
                    <a:pt x="1544077" y="1868465"/>
                  </a:cubicBezTo>
                  <a:lnTo>
                    <a:pt x="22461" y="1868465"/>
                  </a:lnTo>
                  <a:cubicBezTo>
                    <a:pt x="16236" y="1868465"/>
                    <a:pt x="10305" y="1865818"/>
                    <a:pt x="6148" y="1861184"/>
                  </a:cubicBezTo>
                  <a:cubicBezTo>
                    <a:pt x="1991" y="1856550"/>
                    <a:pt x="0" y="1850367"/>
                    <a:pt x="673" y="1844179"/>
                  </a:cubicBezTo>
                  <a:lnTo>
                    <a:pt x="198591" y="24286"/>
                  </a:lnTo>
                  <a:cubicBezTo>
                    <a:pt x="200094" y="10468"/>
                    <a:pt x="211762" y="0"/>
                    <a:pt x="225661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AB333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28575"/>
              <a:ext cx="1570475" cy="189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36673" y="1905303"/>
            <a:ext cx="5141222" cy="2026702"/>
            <a:chOff x="0" y="0"/>
            <a:chExt cx="1166440" cy="4598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66440" cy="459818"/>
            </a:xfrm>
            <a:custGeom>
              <a:avLst/>
              <a:gdLst/>
              <a:ahLst/>
              <a:cxnLst/>
              <a:rect r="r" b="b" t="t" l="l"/>
              <a:pathLst>
                <a:path h="459818" w="1166440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AB333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86039" y="2799109"/>
            <a:ext cx="6338198" cy="6676930"/>
            <a:chOff x="0" y="0"/>
            <a:chExt cx="1773675" cy="18684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68" y="0"/>
              <a:ext cx="1769738" cy="1868465"/>
            </a:xfrm>
            <a:custGeom>
              <a:avLst/>
              <a:gdLst/>
              <a:ahLst/>
              <a:cxnLst/>
              <a:rect r="r" b="b" t="t" l="l"/>
              <a:pathLst>
                <a:path h="1868465" w="1769738">
                  <a:moveTo>
                    <a:pt x="225661" y="0"/>
                  </a:moveTo>
                  <a:lnTo>
                    <a:pt x="1747277" y="0"/>
                  </a:lnTo>
                  <a:cubicBezTo>
                    <a:pt x="1753502" y="0"/>
                    <a:pt x="1759434" y="2647"/>
                    <a:pt x="1763591" y="7281"/>
                  </a:cubicBezTo>
                  <a:cubicBezTo>
                    <a:pt x="1767748" y="11915"/>
                    <a:pt x="1769739" y="18098"/>
                    <a:pt x="1769066" y="24286"/>
                  </a:cubicBezTo>
                  <a:lnTo>
                    <a:pt x="1571148" y="1844179"/>
                  </a:lnTo>
                  <a:cubicBezTo>
                    <a:pt x="1569645" y="1857997"/>
                    <a:pt x="1557977" y="1868465"/>
                    <a:pt x="1544077" y="1868465"/>
                  </a:cubicBezTo>
                  <a:lnTo>
                    <a:pt x="22461" y="1868465"/>
                  </a:lnTo>
                  <a:cubicBezTo>
                    <a:pt x="16236" y="1868465"/>
                    <a:pt x="10305" y="1865818"/>
                    <a:pt x="6148" y="1861184"/>
                  </a:cubicBezTo>
                  <a:cubicBezTo>
                    <a:pt x="1991" y="1856550"/>
                    <a:pt x="0" y="1850367"/>
                    <a:pt x="673" y="1844179"/>
                  </a:cubicBezTo>
                  <a:lnTo>
                    <a:pt x="198591" y="24286"/>
                  </a:lnTo>
                  <a:cubicBezTo>
                    <a:pt x="200094" y="10468"/>
                    <a:pt x="211762" y="0"/>
                    <a:pt x="225661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F73F5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28575"/>
              <a:ext cx="1570475" cy="189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79044" y="1905303"/>
            <a:ext cx="5141222" cy="2026702"/>
            <a:chOff x="0" y="0"/>
            <a:chExt cx="1166440" cy="4598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66440" cy="459818"/>
            </a:xfrm>
            <a:custGeom>
              <a:avLst/>
              <a:gdLst/>
              <a:ahLst/>
              <a:cxnLst/>
              <a:rect r="r" b="b" t="t" l="l"/>
              <a:pathLst>
                <a:path h="459818" w="1166440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F73F5E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36574" y="4024856"/>
            <a:ext cx="4641123" cy="523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800" spc="1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1.Data Collection and Preprocessing.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800" spc="1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Exploratory Data Analysis (EDA).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800" spc="1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Model Training and Hyperparameter Tuning.</a:t>
            </a:r>
          </a:p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b="true" sz="2800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4. </a:t>
            </a:r>
            <a:r>
              <a:rPr lang="en-US" b="true" sz="2800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Results, Evaluation, and Discussion.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75401" y="2657019"/>
            <a:ext cx="3744092" cy="47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b="true" sz="2841" spc="14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Steps in the project: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88064" y="4451885"/>
            <a:ext cx="4851754" cy="285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780"/>
              </a:lnSpc>
              <a:buFont typeface="Arial"/>
              <a:buChar char="•"/>
            </a:pPr>
            <a:r>
              <a:rPr lang="en-US" b="true" sz="2800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Jupyter Notebook.</a:t>
            </a:r>
          </a:p>
          <a:p>
            <a:pPr algn="l">
              <a:lnSpc>
                <a:spcPts val="3780"/>
              </a:lnSpc>
            </a:pPr>
          </a:p>
          <a:p>
            <a:pPr algn="l" marL="604523" indent="-302261" lvl="1">
              <a:lnSpc>
                <a:spcPts val="3780"/>
              </a:lnSpc>
              <a:buFont typeface="Arial"/>
              <a:buChar char="•"/>
            </a:pPr>
            <a:r>
              <a:rPr lang="en-US" b="true" sz="2800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Video Presentation.</a:t>
            </a:r>
          </a:p>
          <a:p>
            <a:pPr algn="l">
              <a:lnSpc>
                <a:spcPts val="3780"/>
              </a:lnSpc>
            </a:pPr>
          </a:p>
          <a:p>
            <a:pPr algn="l" marL="604523" indent="-302261" lvl="1">
              <a:lnSpc>
                <a:spcPts val="3780"/>
              </a:lnSpc>
              <a:buFont typeface="Arial"/>
              <a:buChar char="•"/>
            </a:pPr>
            <a:r>
              <a:rPr lang="en-US" b="true" sz="2800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GitHub Repository.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266018" y="2657019"/>
            <a:ext cx="3695845" cy="47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b="true" sz="2841" spc="14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Key Deliverables: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768016" y="2070397"/>
            <a:ext cx="1957346" cy="795172"/>
          </a:xfrm>
          <a:custGeom>
            <a:avLst/>
            <a:gdLst/>
            <a:ahLst/>
            <a:cxnLst/>
            <a:rect r="r" b="b" t="t" l="l"/>
            <a:pathLst>
              <a:path h="795172" w="1957346">
                <a:moveTo>
                  <a:pt x="0" y="795172"/>
                </a:moveTo>
                <a:lnTo>
                  <a:pt x="1957346" y="795172"/>
                </a:lnTo>
                <a:lnTo>
                  <a:pt x="1957346" y="0"/>
                </a:lnTo>
                <a:lnTo>
                  <a:pt x="0" y="0"/>
                </a:lnTo>
                <a:lnTo>
                  <a:pt x="0" y="79517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768016" y="6339280"/>
            <a:ext cx="1957346" cy="795172"/>
          </a:xfrm>
          <a:custGeom>
            <a:avLst/>
            <a:gdLst/>
            <a:ahLst/>
            <a:cxnLst/>
            <a:rect r="r" b="b" t="t" l="l"/>
            <a:pathLst>
              <a:path h="795172" w="1957346">
                <a:moveTo>
                  <a:pt x="0" y="795172"/>
                </a:moveTo>
                <a:lnTo>
                  <a:pt x="1957346" y="795172"/>
                </a:lnTo>
                <a:lnTo>
                  <a:pt x="1957346" y="0"/>
                </a:lnTo>
                <a:lnTo>
                  <a:pt x="0" y="0"/>
                </a:lnTo>
                <a:lnTo>
                  <a:pt x="0" y="79517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19800" y="3135871"/>
            <a:ext cx="3183774" cy="2228642"/>
          </a:xfrm>
          <a:custGeom>
            <a:avLst/>
            <a:gdLst/>
            <a:ahLst/>
            <a:cxnLst/>
            <a:rect r="r" b="b" t="t" l="l"/>
            <a:pathLst>
              <a:path h="2228642" w="3183774">
                <a:moveTo>
                  <a:pt x="0" y="0"/>
                </a:moveTo>
                <a:lnTo>
                  <a:pt x="3183774" y="0"/>
                </a:lnTo>
                <a:lnTo>
                  <a:pt x="3183774" y="2228642"/>
                </a:lnTo>
                <a:lnTo>
                  <a:pt x="0" y="222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142374" y="2795007"/>
            <a:ext cx="3264967" cy="2607478"/>
          </a:xfrm>
          <a:custGeom>
            <a:avLst/>
            <a:gdLst/>
            <a:ahLst/>
            <a:cxnLst/>
            <a:rect r="r" b="b" t="t" l="l"/>
            <a:pathLst>
              <a:path h="2607478" w="3264967">
                <a:moveTo>
                  <a:pt x="0" y="0"/>
                </a:moveTo>
                <a:lnTo>
                  <a:pt x="3264967" y="0"/>
                </a:lnTo>
                <a:lnTo>
                  <a:pt x="3264967" y="2607478"/>
                </a:lnTo>
                <a:lnTo>
                  <a:pt x="0" y="26074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315631" y="5858139"/>
            <a:ext cx="3376405" cy="2696475"/>
          </a:xfrm>
          <a:custGeom>
            <a:avLst/>
            <a:gdLst/>
            <a:ahLst/>
            <a:cxnLst/>
            <a:rect r="r" b="b" t="t" l="l"/>
            <a:pathLst>
              <a:path h="2696475" w="3376405">
                <a:moveTo>
                  <a:pt x="0" y="0"/>
                </a:moveTo>
                <a:lnTo>
                  <a:pt x="3376405" y="0"/>
                </a:lnTo>
                <a:lnTo>
                  <a:pt x="3376405" y="2696475"/>
                </a:lnTo>
                <a:lnTo>
                  <a:pt x="0" y="26964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0030936" y="5858139"/>
            <a:ext cx="3376405" cy="2696475"/>
          </a:xfrm>
          <a:custGeom>
            <a:avLst/>
            <a:gdLst/>
            <a:ahLst/>
            <a:cxnLst/>
            <a:rect r="r" b="b" t="t" l="l"/>
            <a:pathLst>
              <a:path h="2696475" w="3376405">
                <a:moveTo>
                  <a:pt x="0" y="0"/>
                </a:moveTo>
                <a:lnTo>
                  <a:pt x="3376405" y="0"/>
                </a:lnTo>
                <a:lnTo>
                  <a:pt x="3376405" y="2696475"/>
                </a:lnTo>
                <a:lnTo>
                  <a:pt x="0" y="26964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819545" y="2238575"/>
            <a:ext cx="4260116" cy="3945933"/>
          </a:xfrm>
          <a:custGeom>
            <a:avLst/>
            <a:gdLst/>
            <a:ahLst/>
            <a:cxnLst/>
            <a:rect r="r" b="b" t="t" l="l"/>
            <a:pathLst>
              <a:path h="3945933" w="4260116">
                <a:moveTo>
                  <a:pt x="0" y="0"/>
                </a:moveTo>
                <a:lnTo>
                  <a:pt x="4260117" y="0"/>
                </a:lnTo>
                <a:lnTo>
                  <a:pt x="4260117" y="3945932"/>
                </a:lnTo>
                <a:lnTo>
                  <a:pt x="0" y="39459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64858" y="2924502"/>
            <a:ext cx="6365095" cy="54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3C4C59"/>
                </a:solidFill>
                <a:latin typeface="Barlow Bold"/>
                <a:ea typeface="Barlow Bold"/>
                <a:cs typeface="Barlow Bold"/>
                <a:sym typeface="Barlow Bold"/>
              </a:rPr>
              <a:t>Preprocessing Steps: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4858" y="3636977"/>
            <a:ext cx="5752985" cy="209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Handled missing values (none found).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Identified and addressed outliers.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Applied feature scaling (StandardScaler).</a:t>
            </a:r>
          </a:p>
          <a:p>
            <a:pPr algn="l" marL="518155" indent="-259078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Balanced data using SMOTE.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2646" y="7318892"/>
            <a:ext cx="5752985" cy="54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3C4C59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Powerful Foundation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2646" y="8004698"/>
            <a:ext cx="8581354" cy="1253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High correlations among features.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63696F"/>
                </a:solidFill>
                <a:latin typeface="Barlow Medium"/>
                <a:ea typeface="Barlow Medium"/>
                <a:cs typeface="Barlow Medium"/>
                <a:sym typeface="Barlow Medium"/>
              </a:rPr>
              <a:t>Distribution skewness addressed.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9065" y="9375699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41208" y="2475250"/>
            <a:ext cx="4515570" cy="1728147"/>
            <a:chOff x="0" y="0"/>
            <a:chExt cx="1837838" cy="7033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7838" cy="703356"/>
            </a:xfrm>
            <a:custGeom>
              <a:avLst/>
              <a:gdLst/>
              <a:ahLst/>
              <a:cxnLst/>
              <a:rect r="r" b="b" t="t" l="l"/>
              <a:pathLst>
                <a:path h="703356" w="1837838">
                  <a:moveTo>
                    <a:pt x="34290" y="0"/>
                  </a:moveTo>
                  <a:lnTo>
                    <a:pt x="1803548" y="0"/>
                  </a:lnTo>
                  <a:cubicBezTo>
                    <a:pt x="1822486" y="0"/>
                    <a:pt x="1837838" y="15352"/>
                    <a:pt x="1837838" y="34290"/>
                  </a:cubicBezTo>
                  <a:lnTo>
                    <a:pt x="1837838" y="669066"/>
                  </a:lnTo>
                  <a:cubicBezTo>
                    <a:pt x="1837838" y="678160"/>
                    <a:pt x="1834225" y="686882"/>
                    <a:pt x="1827795" y="693313"/>
                  </a:cubicBezTo>
                  <a:cubicBezTo>
                    <a:pt x="1821364" y="699743"/>
                    <a:pt x="1812642" y="703356"/>
                    <a:pt x="1803548" y="703356"/>
                  </a:cubicBezTo>
                  <a:lnTo>
                    <a:pt x="34290" y="703356"/>
                  </a:lnTo>
                  <a:cubicBezTo>
                    <a:pt x="15352" y="703356"/>
                    <a:pt x="0" y="688004"/>
                    <a:pt x="0" y="669066"/>
                  </a:cubicBezTo>
                  <a:lnTo>
                    <a:pt x="0" y="34290"/>
                  </a:lnTo>
                  <a:cubicBezTo>
                    <a:pt x="0" y="15352"/>
                    <a:pt x="15352" y="0"/>
                    <a:pt x="34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3BB8B2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37838" cy="74145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295377" y="1811892"/>
            <a:ext cx="844147" cy="791519"/>
            <a:chOff x="0" y="0"/>
            <a:chExt cx="343568" cy="3221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1713" y="0"/>
                  </a:moveTo>
                  <a:lnTo>
                    <a:pt x="251855" y="0"/>
                  </a:lnTo>
                  <a:cubicBezTo>
                    <a:pt x="302507" y="0"/>
                    <a:pt x="343568" y="41061"/>
                    <a:pt x="343568" y="91713"/>
                  </a:cubicBezTo>
                  <a:lnTo>
                    <a:pt x="343568" y="230436"/>
                  </a:lnTo>
                  <a:cubicBezTo>
                    <a:pt x="343568" y="281087"/>
                    <a:pt x="302507" y="322149"/>
                    <a:pt x="251855" y="322149"/>
                  </a:cubicBezTo>
                  <a:lnTo>
                    <a:pt x="91713" y="322149"/>
                  </a:lnTo>
                  <a:cubicBezTo>
                    <a:pt x="41061" y="322149"/>
                    <a:pt x="0" y="281087"/>
                    <a:pt x="0" y="230436"/>
                  </a:cubicBezTo>
                  <a:lnTo>
                    <a:pt x="0" y="91713"/>
                  </a:lnTo>
                  <a:cubicBezTo>
                    <a:pt x="0" y="41061"/>
                    <a:pt x="41061" y="0"/>
                    <a:pt x="91713" y="0"/>
                  </a:cubicBezTo>
                  <a:close/>
                </a:path>
              </a:pathLst>
            </a:custGeom>
            <a:solidFill>
              <a:srgbClr val="3BB8B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0388" y="2484704"/>
            <a:ext cx="4515570" cy="1728147"/>
            <a:chOff x="0" y="0"/>
            <a:chExt cx="1837838" cy="7033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37838" cy="703356"/>
            </a:xfrm>
            <a:custGeom>
              <a:avLst/>
              <a:gdLst/>
              <a:ahLst/>
              <a:cxnLst/>
              <a:rect r="r" b="b" t="t" l="l"/>
              <a:pathLst>
                <a:path h="703356" w="1837838">
                  <a:moveTo>
                    <a:pt x="34290" y="0"/>
                  </a:moveTo>
                  <a:lnTo>
                    <a:pt x="1803548" y="0"/>
                  </a:lnTo>
                  <a:cubicBezTo>
                    <a:pt x="1822486" y="0"/>
                    <a:pt x="1837838" y="15352"/>
                    <a:pt x="1837838" y="34290"/>
                  </a:cubicBezTo>
                  <a:lnTo>
                    <a:pt x="1837838" y="669066"/>
                  </a:lnTo>
                  <a:cubicBezTo>
                    <a:pt x="1837838" y="678160"/>
                    <a:pt x="1834225" y="686882"/>
                    <a:pt x="1827795" y="693313"/>
                  </a:cubicBezTo>
                  <a:cubicBezTo>
                    <a:pt x="1821364" y="699743"/>
                    <a:pt x="1812642" y="703356"/>
                    <a:pt x="1803548" y="703356"/>
                  </a:cubicBezTo>
                  <a:lnTo>
                    <a:pt x="34290" y="703356"/>
                  </a:lnTo>
                  <a:cubicBezTo>
                    <a:pt x="15352" y="703356"/>
                    <a:pt x="0" y="688004"/>
                    <a:pt x="0" y="669066"/>
                  </a:cubicBezTo>
                  <a:lnTo>
                    <a:pt x="0" y="34290"/>
                  </a:lnTo>
                  <a:cubicBezTo>
                    <a:pt x="0" y="15352"/>
                    <a:pt x="15352" y="0"/>
                    <a:pt x="34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35A7C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837838" cy="74145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095822" y="1811892"/>
            <a:ext cx="844147" cy="791519"/>
            <a:chOff x="0" y="0"/>
            <a:chExt cx="343568" cy="32214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1713" y="0"/>
                  </a:moveTo>
                  <a:lnTo>
                    <a:pt x="251855" y="0"/>
                  </a:lnTo>
                  <a:cubicBezTo>
                    <a:pt x="302507" y="0"/>
                    <a:pt x="343568" y="41061"/>
                    <a:pt x="343568" y="91713"/>
                  </a:cubicBezTo>
                  <a:lnTo>
                    <a:pt x="343568" y="230436"/>
                  </a:lnTo>
                  <a:cubicBezTo>
                    <a:pt x="343568" y="281087"/>
                    <a:pt x="302507" y="322149"/>
                    <a:pt x="251855" y="322149"/>
                  </a:cubicBezTo>
                  <a:lnTo>
                    <a:pt x="91713" y="322149"/>
                  </a:lnTo>
                  <a:cubicBezTo>
                    <a:pt x="41061" y="322149"/>
                    <a:pt x="0" y="281087"/>
                    <a:pt x="0" y="230436"/>
                  </a:cubicBezTo>
                  <a:lnTo>
                    <a:pt x="0" y="91713"/>
                  </a:lnTo>
                  <a:cubicBezTo>
                    <a:pt x="0" y="41061"/>
                    <a:pt x="41061" y="0"/>
                    <a:pt x="91713" y="0"/>
                  </a:cubicBezTo>
                  <a:close/>
                </a:path>
              </a:pathLst>
            </a:custGeom>
            <a:solidFill>
              <a:srgbClr val="35A7C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38908" y="2475250"/>
            <a:ext cx="4515570" cy="1728147"/>
            <a:chOff x="0" y="0"/>
            <a:chExt cx="1837838" cy="7033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37838" cy="703356"/>
            </a:xfrm>
            <a:custGeom>
              <a:avLst/>
              <a:gdLst/>
              <a:ahLst/>
              <a:cxnLst/>
              <a:rect r="r" b="b" t="t" l="l"/>
              <a:pathLst>
                <a:path h="703356" w="1837838">
                  <a:moveTo>
                    <a:pt x="34290" y="0"/>
                  </a:moveTo>
                  <a:lnTo>
                    <a:pt x="1803548" y="0"/>
                  </a:lnTo>
                  <a:cubicBezTo>
                    <a:pt x="1822486" y="0"/>
                    <a:pt x="1837838" y="15352"/>
                    <a:pt x="1837838" y="34290"/>
                  </a:cubicBezTo>
                  <a:lnTo>
                    <a:pt x="1837838" y="669066"/>
                  </a:lnTo>
                  <a:cubicBezTo>
                    <a:pt x="1837838" y="678160"/>
                    <a:pt x="1834225" y="686882"/>
                    <a:pt x="1827795" y="693313"/>
                  </a:cubicBezTo>
                  <a:cubicBezTo>
                    <a:pt x="1821364" y="699743"/>
                    <a:pt x="1812642" y="703356"/>
                    <a:pt x="1803548" y="703356"/>
                  </a:cubicBezTo>
                  <a:lnTo>
                    <a:pt x="34290" y="703356"/>
                  </a:lnTo>
                  <a:cubicBezTo>
                    <a:pt x="15352" y="703356"/>
                    <a:pt x="0" y="688004"/>
                    <a:pt x="0" y="669066"/>
                  </a:cubicBezTo>
                  <a:lnTo>
                    <a:pt x="0" y="34290"/>
                  </a:lnTo>
                  <a:cubicBezTo>
                    <a:pt x="0" y="15352"/>
                    <a:pt x="15352" y="0"/>
                    <a:pt x="34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4A80BE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837838" cy="741456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725235" y="1829638"/>
            <a:ext cx="844147" cy="791519"/>
            <a:chOff x="0" y="0"/>
            <a:chExt cx="343568" cy="32214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3568" cy="322149"/>
            </a:xfrm>
            <a:custGeom>
              <a:avLst/>
              <a:gdLst/>
              <a:ahLst/>
              <a:cxnLst/>
              <a:rect r="r" b="b" t="t" l="l"/>
              <a:pathLst>
                <a:path h="322149" w="343568">
                  <a:moveTo>
                    <a:pt x="91713" y="0"/>
                  </a:moveTo>
                  <a:lnTo>
                    <a:pt x="251855" y="0"/>
                  </a:lnTo>
                  <a:cubicBezTo>
                    <a:pt x="302507" y="0"/>
                    <a:pt x="343568" y="41061"/>
                    <a:pt x="343568" y="91713"/>
                  </a:cubicBezTo>
                  <a:lnTo>
                    <a:pt x="343568" y="230436"/>
                  </a:lnTo>
                  <a:cubicBezTo>
                    <a:pt x="343568" y="281087"/>
                    <a:pt x="302507" y="322149"/>
                    <a:pt x="251855" y="322149"/>
                  </a:cubicBezTo>
                  <a:lnTo>
                    <a:pt x="91713" y="322149"/>
                  </a:lnTo>
                  <a:cubicBezTo>
                    <a:pt x="41061" y="322149"/>
                    <a:pt x="0" y="281087"/>
                    <a:pt x="0" y="230436"/>
                  </a:cubicBezTo>
                  <a:lnTo>
                    <a:pt x="0" y="91713"/>
                  </a:lnTo>
                  <a:cubicBezTo>
                    <a:pt x="0" y="41061"/>
                    <a:pt x="41061" y="0"/>
                    <a:pt x="91713" y="0"/>
                  </a:cubicBezTo>
                  <a:close/>
                </a:path>
              </a:pathLst>
            </a:custGeom>
            <a:solidFill>
              <a:srgbClr val="4A80B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343568" cy="360249"/>
            </a:xfrm>
            <a:prstGeom prst="rect">
              <a:avLst/>
            </a:prstGeom>
          </p:spPr>
          <p:txBody>
            <a:bodyPr anchor="ctr" rtlCol="false" tIns="56237" lIns="56237" bIns="56237" rIns="5623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3225323" y="4193291"/>
            <a:ext cx="590255" cy="522376"/>
          </a:xfrm>
          <a:custGeom>
            <a:avLst/>
            <a:gdLst/>
            <a:ahLst/>
            <a:cxnLst/>
            <a:rect r="r" b="b" t="t" l="l"/>
            <a:pathLst>
              <a:path h="522376" w="590255">
                <a:moveTo>
                  <a:pt x="0" y="0"/>
                </a:moveTo>
                <a:lnTo>
                  <a:pt x="590255" y="0"/>
                </a:lnTo>
                <a:lnTo>
                  <a:pt x="590255" y="522376"/>
                </a:lnTo>
                <a:lnTo>
                  <a:pt x="0" y="522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148953" y="4193291"/>
            <a:ext cx="590255" cy="522376"/>
          </a:xfrm>
          <a:custGeom>
            <a:avLst/>
            <a:gdLst/>
            <a:ahLst/>
            <a:cxnLst/>
            <a:rect r="r" b="b" t="t" l="l"/>
            <a:pathLst>
              <a:path h="522376" w="590255">
                <a:moveTo>
                  <a:pt x="0" y="0"/>
                </a:moveTo>
                <a:lnTo>
                  <a:pt x="590255" y="0"/>
                </a:lnTo>
                <a:lnTo>
                  <a:pt x="590255" y="522376"/>
                </a:lnTo>
                <a:lnTo>
                  <a:pt x="0" y="522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831511" y="4193291"/>
            <a:ext cx="590255" cy="522376"/>
          </a:xfrm>
          <a:custGeom>
            <a:avLst/>
            <a:gdLst/>
            <a:ahLst/>
            <a:cxnLst/>
            <a:rect r="r" b="b" t="t" l="l"/>
            <a:pathLst>
              <a:path h="522376" w="590255">
                <a:moveTo>
                  <a:pt x="0" y="0"/>
                </a:moveTo>
                <a:lnTo>
                  <a:pt x="590255" y="0"/>
                </a:lnTo>
                <a:lnTo>
                  <a:pt x="590255" y="522376"/>
                </a:lnTo>
                <a:lnTo>
                  <a:pt x="0" y="5223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0" id="40"/>
          <p:cNvSpPr/>
          <p:nvPr/>
        </p:nvSpPr>
        <p:spPr>
          <a:xfrm>
            <a:off x="1271154" y="5222534"/>
            <a:ext cx="14429284" cy="0"/>
          </a:xfrm>
          <a:prstGeom prst="line">
            <a:avLst/>
          </a:prstGeom>
          <a:ln cap="flat" w="95250">
            <a:solidFill>
              <a:srgbClr val="E7E7E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3313512" y="5015595"/>
            <a:ext cx="413878" cy="41387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B8B2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237142" y="5015595"/>
            <a:ext cx="413878" cy="413878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A7C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919700" y="5015595"/>
            <a:ext cx="413878" cy="41387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80BE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2083" lIns="52083" bIns="52083" rIns="52083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3347498" y="1914569"/>
            <a:ext cx="739906" cy="55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250" spc="1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60270" y="5769658"/>
            <a:ext cx="4397167" cy="417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 Logistic Regression.</a:t>
            </a:r>
          </a:p>
          <a:p>
            <a:pPr algn="l">
              <a:lnSpc>
                <a:spcPts val="3722"/>
              </a:lnSpc>
            </a:pPr>
          </a:p>
          <a:p>
            <a:pPr algn="l">
              <a:lnSpc>
                <a:spcPts val="3722"/>
              </a:lnSpc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 Decision Tree.</a:t>
            </a:r>
          </a:p>
          <a:p>
            <a:pPr algn="l">
              <a:lnSpc>
                <a:spcPts val="3722"/>
              </a:lnSpc>
            </a:pPr>
          </a:p>
          <a:p>
            <a:pPr algn="l">
              <a:lnSpc>
                <a:spcPts val="3722"/>
              </a:lnSpc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 Random Forest.</a:t>
            </a:r>
          </a:p>
          <a:p>
            <a:pPr algn="l">
              <a:lnSpc>
                <a:spcPts val="3722"/>
              </a:lnSpc>
            </a:pPr>
          </a:p>
          <a:p>
            <a:pPr algn="l">
              <a:lnSpc>
                <a:spcPts val="3722"/>
              </a:lnSpc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 Support Vector Machine  </a:t>
            </a:r>
          </a:p>
          <a:p>
            <a:pPr algn="l">
              <a:lnSpc>
                <a:spcPts val="3722"/>
              </a:lnSpc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(SVM).</a:t>
            </a:r>
          </a:p>
          <a:p>
            <a:pPr algn="l">
              <a:lnSpc>
                <a:spcPts val="3722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8147942" y="1914569"/>
            <a:ext cx="739906" cy="55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250" spc="1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140388" y="5769658"/>
            <a:ext cx="4515570" cy="277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084" indent="-287042" lvl="1">
              <a:lnSpc>
                <a:spcPts val="3722"/>
              </a:lnSpc>
              <a:buFont typeface="Arial"/>
              <a:buChar char="•"/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Used GridSearchCV.</a:t>
            </a:r>
          </a:p>
          <a:p>
            <a:pPr algn="l">
              <a:lnSpc>
                <a:spcPts val="3722"/>
              </a:lnSpc>
            </a:pPr>
          </a:p>
          <a:p>
            <a:pPr algn="l" marL="574084" indent="-287042" lvl="1">
              <a:lnSpc>
                <a:spcPts val="3722"/>
              </a:lnSpc>
              <a:buFont typeface="Arial"/>
              <a:buChar char="•"/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Optimized parameters like regularization strength, tree depth, and kernel type.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777355" y="1932315"/>
            <a:ext cx="739906" cy="55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3250" spc="16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938908" y="5675484"/>
            <a:ext cx="4515570" cy="138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084" indent="-287042" lvl="1">
              <a:lnSpc>
                <a:spcPts val="3722"/>
              </a:lnSpc>
              <a:buFont typeface="Arial"/>
              <a:buChar char="•"/>
            </a:pPr>
            <a:r>
              <a:rPr lang="en-US" sz="2659" spc="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Accuracy, Precision, Recall, F1-Score, ROC-AUC.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902255" y="3035162"/>
            <a:ext cx="3513198" cy="5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b="true" sz="3180" spc="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Models Tested: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267072" y="2767114"/>
            <a:ext cx="4388886" cy="109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b="true" sz="3180" spc="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Hyperparameter Tuning: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512425" y="2766362"/>
            <a:ext cx="3513198" cy="109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b="true" sz="3180" spc="1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Evaluation Metrics: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9065" y="9375699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615822" y="3062895"/>
            <a:ext cx="416083" cy="575883"/>
            <a:chOff x="0" y="0"/>
            <a:chExt cx="587259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279100" y="0"/>
                  </a:moveTo>
                  <a:lnTo>
                    <a:pt x="308159" y="0"/>
                  </a:lnTo>
                  <a:cubicBezTo>
                    <a:pt x="462302" y="0"/>
                    <a:pt x="587259" y="124957"/>
                    <a:pt x="587259" y="279100"/>
                  </a:cubicBezTo>
                  <a:lnTo>
                    <a:pt x="587259" y="533700"/>
                  </a:lnTo>
                  <a:cubicBezTo>
                    <a:pt x="587259" y="687843"/>
                    <a:pt x="462302" y="812800"/>
                    <a:pt x="308159" y="812800"/>
                  </a:cubicBezTo>
                  <a:lnTo>
                    <a:pt x="279100" y="812800"/>
                  </a:lnTo>
                  <a:cubicBezTo>
                    <a:pt x="124957" y="812800"/>
                    <a:pt x="0" y="687843"/>
                    <a:pt x="0" y="533700"/>
                  </a:cubicBezTo>
                  <a:lnTo>
                    <a:pt x="0" y="279100"/>
                  </a:lnTo>
                  <a:cubicBezTo>
                    <a:pt x="0" y="124957"/>
                    <a:pt x="124957" y="0"/>
                    <a:pt x="279100" y="0"/>
                  </a:cubicBezTo>
                  <a:close/>
                </a:path>
              </a:pathLst>
            </a:custGeom>
            <a:solidFill>
              <a:srgbClr val="008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886541" y="3350837"/>
            <a:ext cx="296294" cy="0"/>
          </a:xfrm>
          <a:prstGeom prst="line">
            <a:avLst/>
          </a:prstGeom>
          <a:ln cap="rnd" w="28575">
            <a:solidFill>
              <a:srgbClr val="0089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23" id="23"/>
          <p:cNvSpPr/>
          <p:nvPr/>
        </p:nvSpPr>
        <p:spPr>
          <a:xfrm flipH="false" flipV="false" rot="-5400000">
            <a:off x="823863" y="2809730"/>
            <a:ext cx="1104427" cy="1104427"/>
          </a:xfrm>
          <a:custGeom>
            <a:avLst/>
            <a:gdLst/>
            <a:ahLst/>
            <a:cxnLst/>
            <a:rect r="r" b="b" t="t" l="l"/>
            <a:pathLst>
              <a:path h="1104427" w="1104427">
                <a:moveTo>
                  <a:pt x="0" y="0"/>
                </a:moveTo>
                <a:lnTo>
                  <a:pt x="1104427" y="0"/>
                </a:lnTo>
                <a:lnTo>
                  <a:pt x="1104427" y="1104427"/>
                </a:lnTo>
                <a:lnTo>
                  <a:pt x="0" y="1104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24" id="24"/>
          <p:cNvGrpSpPr/>
          <p:nvPr/>
        </p:nvGrpSpPr>
        <p:grpSpPr>
          <a:xfrm rot="-5400000">
            <a:off x="924185" y="2910052"/>
            <a:ext cx="903784" cy="90378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615822" y="4964744"/>
            <a:ext cx="416083" cy="575883"/>
            <a:chOff x="0" y="0"/>
            <a:chExt cx="587259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279100" y="0"/>
                  </a:moveTo>
                  <a:lnTo>
                    <a:pt x="308159" y="0"/>
                  </a:lnTo>
                  <a:cubicBezTo>
                    <a:pt x="462302" y="0"/>
                    <a:pt x="587259" y="124957"/>
                    <a:pt x="587259" y="279100"/>
                  </a:cubicBezTo>
                  <a:lnTo>
                    <a:pt x="587259" y="533700"/>
                  </a:lnTo>
                  <a:cubicBezTo>
                    <a:pt x="587259" y="687843"/>
                    <a:pt x="462302" y="812800"/>
                    <a:pt x="308159" y="812800"/>
                  </a:cubicBezTo>
                  <a:lnTo>
                    <a:pt x="279100" y="812800"/>
                  </a:lnTo>
                  <a:cubicBezTo>
                    <a:pt x="124957" y="812800"/>
                    <a:pt x="0" y="687843"/>
                    <a:pt x="0" y="533700"/>
                  </a:cubicBezTo>
                  <a:lnTo>
                    <a:pt x="0" y="279100"/>
                  </a:lnTo>
                  <a:cubicBezTo>
                    <a:pt x="0" y="124957"/>
                    <a:pt x="124957" y="0"/>
                    <a:pt x="279100" y="0"/>
                  </a:cubicBezTo>
                  <a:close/>
                </a:path>
              </a:pathLst>
            </a:custGeom>
            <a:solidFill>
              <a:srgbClr val="008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886541" y="5252685"/>
            <a:ext cx="296294" cy="0"/>
          </a:xfrm>
          <a:prstGeom prst="line">
            <a:avLst/>
          </a:prstGeom>
          <a:ln cap="rnd" w="28575">
            <a:solidFill>
              <a:srgbClr val="0089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31" id="31"/>
          <p:cNvSpPr/>
          <p:nvPr/>
        </p:nvSpPr>
        <p:spPr>
          <a:xfrm flipH="false" flipV="false" rot="-5400000">
            <a:off x="823863" y="4711579"/>
            <a:ext cx="1104427" cy="1104427"/>
          </a:xfrm>
          <a:custGeom>
            <a:avLst/>
            <a:gdLst/>
            <a:ahLst/>
            <a:cxnLst/>
            <a:rect r="r" b="b" t="t" l="l"/>
            <a:pathLst>
              <a:path h="1104427" w="1104427">
                <a:moveTo>
                  <a:pt x="0" y="0"/>
                </a:moveTo>
                <a:lnTo>
                  <a:pt x="1104427" y="0"/>
                </a:lnTo>
                <a:lnTo>
                  <a:pt x="1104427" y="1104427"/>
                </a:lnTo>
                <a:lnTo>
                  <a:pt x="0" y="1104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32" id="32"/>
          <p:cNvGrpSpPr/>
          <p:nvPr/>
        </p:nvGrpSpPr>
        <p:grpSpPr>
          <a:xfrm rot="-5400000">
            <a:off x="924185" y="4811900"/>
            <a:ext cx="903784" cy="90378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5400000">
            <a:off x="615822" y="6866592"/>
            <a:ext cx="416083" cy="575883"/>
            <a:chOff x="0" y="0"/>
            <a:chExt cx="587259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87259" cy="812800"/>
            </a:xfrm>
            <a:custGeom>
              <a:avLst/>
              <a:gdLst/>
              <a:ahLst/>
              <a:cxnLst/>
              <a:rect r="r" b="b" t="t" l="l"/>
              <a:pathLst>
                <a:path h="812800" w="587259">
                  <a:moveTo>
                    <a:pt x="279100" y="0"/>
                  </a:moveTo>
                  <a:lnTo>
                    <a:pt x="308159" y="0"/>
                  </a:lnTo>
                  <a:cubicBezTo>
                    <a:pt x="462302" y="0"/>
                    <a:pt x="587259" y="124957"/>
                    <a:pt x="587259" y="279100"/>
                  </a:cubicBezTo>
                  <a:lnTo>
                    <a:pt x="587259" y="533700"/>
                  </a:lnTo>
                  <a:cubicBezTo>
                    <a:pt x="587259" y="687843"/>
                    <a:pt x="462302" y="812800"/>
                    <a:pt x="308159" y="812800"/>
                  </a:cubicBezTo>
                  <a:lnTo>
                    <a:pt x="279100" y="812800"/>
                  </a:lnTo>
                  <a:cubicBezTo>
                    <a:pt x="124957" y="812800"/>
                    <a:pt x="0" y="687843"/>
                    <a:pt x="0" y="533700"/>
                  </a:cubicBezTo>
                  <a:lnTo>
                    <a:pt x="0" y="279100"/>
                  </a:lnTo>
                  <a:cubicBezTo>
                    <a:pt x="0" y="124957"/>
                    <a:pt x="124957" y="0"/>
                    <a:pt x="279100" y="0"/>
                  </a:cubicBezTo>
                  <a:close/>
                </a:path>
              </a:pathLst>
            </a:custGeom>
            <a:solidFill>
              <a:srgbClr val="008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>
            <a:off x="1886541" y="7154534"/>
            <a:ext cx="296294" cy="0"/>
          </a:xfrm>
          <a:prstGeom prst="line">
            <a:avLst/>
          </a:prstGeom>
          <a:ln cap="rnd" w="28575">
            <a:solidFill>
              <a:srgbClr val="0089FF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Freeform 39" id="39"/>
          <p:cNvSpPr/>
          <p:nvPr/>
        </p:nvSpPr>
        <p:spPr>
          <a:xfrm flipH="false" flipV="false" rot="-5400000">
            <a:off x="823863" y="6613427"/>
            <a:ext cx="1104427" cy="1104427"/>
          </a:xfrm>
          <a:custGeom>
            <a:avLst/>
            <a:gdLst/>
            <a:ahLst/>
            <a:cxnLst/>
            <a:rect r="r" b="b" t="t" l="l"/>
            <a:pathLst>
              <a:path h="1104427" w="1104427">
                <a:moveTo>
                  <a:pt x="0" y="0"/>
                </a:moveTo>
                <a:lnTo>
                  <a:pt x="1104427" y="0"/>
                </a:lnTo>
                <a:lnTo>
                  <a:pt x="1104427" y="1104427"/>
                </a:lnTo>
                <a:lnTo>
                  <a:pt x="0" y="1104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40" id="40"/>
          <p:cNvGrpSpPr/>
          <p:nvPr/>
        </p:nvGrpSpPr>
        <p:grpSpPr>
          <a:xfrm rot="-5400000">
            <a:off x="924185" y="6713748"/>
            <a:ext cx="903784" cy="903784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680490" y="1996434"/>
            <a:ext cx="10709882" cy="2731020"/>
          </a:xfrm>
          <a:custGeom>
            <a:avLst/>
            <a:gdLst/>
            <a:ahLst/>
            <a:cxnLst/>
            <a:rect r="r" b="b" t="t" l="l"/>
            <a:pathLst>
              <a:path h="2731020" w="10709882">
                <a:moveTo>
                  <a:pt x="0" y="0"/>
                </a:moveTo>
                <a:lnTo>
                  <a:pt x="10709883" y="0"/>
                </a:lnTo>
                <a:lnTo>
                  <a:pt x="10709883" y="2731020"/>
                </a:lnTo>
                <a:lnTo>
                  <a:pt x="0" y="2731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8485796" y="4860727"/>
            <a:ext cx="5781684" cy="4314581"/>
          </a:xfrm>
          <a:custGeom>
            <a:avLst/>
            <a:gdLst/>
            <a:ahLst/>
            <a:cxnLst/>
            <a:rect r="r" b="b" t="t" l="l"/>
            <a:pathLst>
              <a:path h="4314581" w="5781684">
                <a:moveTo>
                  <a:pt x="0" y="0"/>
                </a:moveTo>
                <a:lnTo>
                  <a:pt x="5781683" y="0"/>
                </a:lnTo>
                <a:lnTo>
                  <a:pt x="5781683" y="4314582"/>
                </a:lnTo>
                <a:lnTo>
                  <a:pt x="0" y="43145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5" id="45"/>
          <p:cNvSpPr txBox="true"/>
          <p:nvPr/>
        </p:nvSpPr>
        <p:spPr>
          <a:xfrm rot="0">
            <a:off x="2373141" y="3114884"/>
            <a:ext cx="5662675" cy="135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626" spc="-91">
                <a:solidFill>
                  <a:srgbClr val="0453B9"/>
                </a:solidFill>
                <a:latin typeface="DM Sans Bold"/>
                <a:ea typeface="DM Sans Bold"/>
                <a:cs typeface="DM Sans Bold"/>
                <a:sym typeface="DM Sans Bold"/>
              </a:rPr>
              <a:t>Model Comparison Table:</a:t>
            </a:r>
          </a:p>
          <a:p>
            <a:pPr algn="l" marL="567165" indent="-283583" lvl="1">
              <a:lnSpc>
                <a:spcPts val="3625"/>
              </a:lnSpc>
              <a:buFont typeface="Arial"/>
              <a:buChar char="•"/>
            </a:pPr>
            <a:r>
              <a:rPr lang="en-US" sz="2626" spc="-91">
                <a:solidFill>
                  <a:srgbClr val="0453B9"/>
                </a:solidFill>
                <a:latin typeface="DM Sans"/>
                <a:ea typeface="DM Sans"/>
                <a:cs typeface="DM Sans"/>
                <a:sym typeface="DM Sans"/>
              </a:rPr>
              <a:t>Columns: Accuracy, Precision, Recall, F1-Score, ROC-AUC.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373141" y="5016732"/>
            <a:ext cx="5950885" cy="43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b="true" sz="2626" spc="-91">
                <a:solidFill>
                  <a:srgbClr val="0453B9"/>
                </a:solidFill>
                <a:latin typeface="DM Sans Bold"/>
                <a:ea typeface="DM Sans Bold"/>
                <a:cs typeface="DM Sans Bold"/>
                <a:sym typeface="DM Sans Bold"/>
              </a:rPr>
              <a:t>Highlight the best-performing model.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373141" y="6918581"/>
            <a:ext cx="5054385" cy="135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626" spc="-91" b="true">
                <a:solidFill>
                  <a:srgbClr val="0453B9"/>
                </a:solidFill>
                <a:latin typeface="DM Sans Bold"/>
                <a:ea typeface="DM Sans Bold"/>
                <a:cs typeface="DM Sans Bold"/>
                <a:sym typeface="DM Sans Bold"/>
              </a:rPr>
              <a:t>Key Insight: </a:t>
            </a:r>
          </a:p>
          <a:p>
            <a:pPr algn="l">
              <a:lnSpc>
                <a:spcPts val="3625"/>
              </a:lnSpc>
            </a:pPr>
            <a:r>
              <a:rPr lang="en-US" sz="2626" spc="-91">
                <a:solidFill>
                  <a:srgbClr val="0453B9"/>
                </a:solidFill>
                <a:latin typeface="DM Sans"/>
                <a:ea typeface="DM Sans"/>
                <a:cs typeface="DM Sans"/>
                <a:sym typeface="DM Sans"/>
              </a:rPr>
              <a:t>Random Forest achieved the highest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9065" y="9375699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826881" y="3532528"/>
            <a:ext cx="9159183" cy="1053448"/>
          </a:xfrm>
          <a:custGeom>
            <a:avLst/>
            <a:gdLst/>
            <a:ahLst/>
            <a:cxnLst/>
            <a:rect r="r" b="b" t="t" l="l"/>
            <a:pathLst>
              <a:path h="1053448" w="9159183">
                <a:moveTo>
                  <a:pt x="0" y="0"/>
                </a:moveTo>
                <a:lnTo>
                  <a:pt x="9159184" y="0"/>
                </a:lnTo>
                <a:lnTo>
                  <a:pt x="9159184" y="1053448"/>
                </a:lnTo>
                <a:lnTo>
                  <a:pt x="0" y="1053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2000"/>
            </a:blip>
            <a:stretch>
              <a:fillRect l="0" t="0" r="0" b="-14996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50278" y="1885851"/>
            <a:ext cx="9608534" cy="2100681"/>
            <a:chOff x="0" y="0"/>
            <a:chExt cx="9504788" cy="20779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04787" cy="2077999"/>
            </a:xfrm>
            <a:custGeom>
              <a:avLst/>
              <a:gdLst/>
              <a:ahLst/>
              <a:cxnLst/>
              <a:rect r="r" b="b" t="t" l="l"/>
              <a:pathLst>
                <a:path h="2077999" w="9504787">
                  <a:moveTo>
                    <a:pt x="25783" y="0"/>
                  </a:moveTo>
                  <a:lnTo>
                    <a:pt x="9479004" y="0"/>
                  </a:lnTo>
                  <a:cubicBezTo>
                    <a:pt x="9485842" y="0"/>
                    <a:pt x="9492400" y="2716"/>
                    <a:pt x="9497236" y="7552"/>
                  </a:cubicBezTo>
                  <a:cubicBezTo>
                    <a:pt x="9502071" y="12387"/>
                    <a:pt x="9504787" y="18945"/>
                    <a:pt x="9504787" y="25783"/>
                  </a:cubicBezTo>
                  <a:lnTo>
                    <a:pt x="9504787" y="2052215"/>
                  </a:lnTo>
                  <a:cubicBezTo>
                    <a:pt x="9504787" y="2059054"/>
                    <a:pt x="9502071" y="2065612"/>
                    <a:pt x="9497236" y="2070447"/>
                  </a:cubicBezTo>
                  <a:cubicBezTo>
                    <a:pt x="9492400" y="2075282"/>
                    <a:pt x="9485842" y="2077999"/>
                    <a:pt x="9479004" y="2077999"/>
                  </a:cubicBezTo>
                  <a:lnTo>
                    <a:pt x="25783" y="2077999"/>
                  </a:lnTo>
                  <a:cubicBezTo>
                    <a:pt x="18945" y="2077999"/>
                    <a:pt x="12387" y="2075282"/>
                    <a:pt x="7552" y="2070447"/>
                  </a:cubicBezTo>
                  <a:cubicBezTo>
                    <a:pt x="2716" y="2065612"/>
                    <a:pt x="0" y="2059054"/>
                    <a:pt x="0" y="2052215"/>
                  </a:cubicBezTo>
                  <a:lnTo>
                    <a:pt x="0" y="25783"/>
                  </a:lnTo>
                  <a:cubicBezTo>
                    <a:pt x="0" y="18945"/>
                    <a:pt x="2716" y="12387"/>
                    <a:pt x="7552" y="7552"/>
                  </a:cubicBezTo>
                  <a:cubicBezTo>
                    <a:pt x="12387" y="2716"/>
                    <a:pt x="18945" y="0"/>
                    <a:pt x="25783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26881" y="1828208"/>
            <a:ext cx="1694703" cy="1576074"/>
          </a:xfrm>
          <a:custGeom>
            <a:avLst/>
            <a:gdLst/>
            <a:ahLst/>
            <a:cxnLst/>
            <a:rect r="r" b="b" t="t" l="l"/>
            <a:pathLst>
              <a:path h="1576074" w="1694703">
                <a:moveTo>
                  <a:pt x="0" y="0"/>
                </a:moveTo>
                <a:lnTo>
                  <a:pt x="1694703" y="0"/>
                </a:lnTo>
                <a:lnTo>
                  <a:pt x="1694703" y="1576074"/>
                </a:lnTo>
                <a:lnTo>
                  <a:pt x="0" y="1576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324225" y="4211652"/>
            <a:ext cx="6045481" cy="4803613"/>
          </a:xfrm>
          <a:custGeom>
            <a:avLst/>
            <a:gdLst/>
            <a:ahLst/>
            <a:cxnLst/>
            <a:rect r="r" b="b" t="t" l="l"/>
            <a:pathLst>
              <a:path h="4803613" w="6045481">
                <a:moveTo>
                  <a:pt x="0" y="0"/>
                </a:moveTo>
                <a:lnTo>
                  <a:pt x="6045481" y="0"/>
                </a:lnTo>
                <a:lnTo>
                  <a:pt x="6045481" y="4803613"/>
                </a:lnTo>
                <a:lnTo>
                  <a:pt x="0" y="4803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369706" y="2492570"/>
            <a:ext cx="7918294" cy="6522694"/>
          </a:xfrm>
          <a:custGeom>
            <a:avLst/>
            <a:gdLst/>
            <a:ahLst/>
            <a:cxnLst/>
            <a:rect r="r" b="b" t="t" l="l"/>
            <a:pathLst>
              <a:path h="6522694" w="7918294">
                <a:moveTo>
                  <a:pt x="0" y="0"/>
                </a:moveTo>
                <a:lnTo>
                  <a:pt x="7918294" y="0"/>
                </a:lnTo>
                <a:lnTo>
                  <a:pt x="7918294" y="6522695"/>
                </a:lnTo>
                <a:lnTo>
                  <a:pt x="0" y="65226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2656068" y="2739844"/>
            <a:ext cx="7166086" cy="131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268" indent="-301134" lvl="1">
              <a:lnSpc>
                <a:spcPts val="3570"/>
              </a:lnSpc>
              <a:buFont typeface="Arial"/>
              <a:buChar char="•"/>
            </a:pPr>
            <a:r>
              <a:rPr lang="en-US" sz="2789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ROC curves for all models.</a:t>
            </a:r>
          </a:p>
          <a:p>
            <a:pPr algn="l" marL="602268" indent="-301134" lvl="1">
              <a:lnSpc>
                <a:spcPts val="3570"/>
              </a:lnSpc>
              <a:buFont typeface="Arial"/>
              <a:buChar char="•"/>
            </a:pPr>
            <a:r>
              <a:rPr lang="en-US" sz="2789">
                <a:solidFill>
                  <a:srgbClr val="343432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Confusion matrix for Random Forest.</a:t>
            </a:r>
          </a:p>
          <a:p>
            <a:pPr algn="l" marL="0" indent="0" lvl="0">
              <a:lnSpc>
                <a:spcPts val="357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656068" y="2080025"/>
            <a:ext cx="6676557" cy="52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9"/>
              </a:lnSpc>
              <a:spcBef>
                <a:spcPct val="0"/>
              </a:spcBef>
            </a:pPr>
            <a:r>
              <a:rPr lang="en-US" b="true" sz="3272">
                <a:solidFill>
                  <a:srgbClr val="343432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Display key visualizations: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9065" y="9732066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74914" y="2296089"/>
            <a:ext cx="7335178" cy="789953"/>
            <a:chOff x="0" y="0"/>
            <a:chExt cx="3773665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73665" cy="406400"/>
            </a:xfrm>
            <a:custGeom>
              <a:avLst/>
              <a:gdLst/>
              <a:ahLst/>
              <a:cxnLst/>
              <a:rect r="r" b="b" t="t" l="l"/>
              <a:pathLst>
                <a:path h="406400" w="3773665">
                  <a:moveTo>
                    <a:pt x="357046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570465" y="406400"/>
                  </a:lnTo>
                  <a:lnTo>
                    <a:pt x="3773665" y="203200"/>
                  </a:lnTo>
                  <a:lnTo>
                    <a:pt x="3570465" y="0"/>
                  </a:lnTo>
                  <a:close/>
                </a:path>
              </a:pathLst>
            </a:custGeom>
            <a:solidFill>
              <a:srgbClr val="12358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-38100"/>
              <a:ext cx="3468865" cy="444500"/>
            </a:xfrm>
            <a:prstGeom prst="rect">
              <a:avLst/>
            </a:prstGeom>
          </p:spPr>
          <p:txBody>
            <a:bodyPr anchor="ctr" rtlCol="false" tIns="49499" lIns="49499" bIns="49499" rIns="49499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06161" y="4858768"/>
            <a:ext cx="7335178" cy="789953"/>
            <a:chOff x="0" y="0"/>
            <a:chExt cx="3773665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73665" cy="406400"/>
            </a:xfrm>
            <a:custGeom>
              <a:avLst/>
              <a:gdLst/>
              <a:ahLst/>
              <a:cxnLst/>
              <a:rect r="r" b="b" t="t" l="l"/>
              <a:pathLst>
                <a:path h="406400" w="3773665">
                  <a:moveTo>
                    <a:pt x="357046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570465" y="406400"/>
                  </a:lnTo>
                  <a:lnTo>
                    <a:pt x="3773665" y="203200"/>
                  </a:lnTo>
                  <a:lnTo>
                    <a:pt x="3570465" y="0"/>
                  </a:lnTo>
                  <a:close/>
                </a:path>
              </a:pathLst>
            </a:custGeom>
            <a:solidFill>
              <a:srgbClr val="12358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52400" y="-38100"/>
              <a:ext cx="3468865" cy="444500"/>
            </a:xfrm>
            <a:prstGeom prst="rect">
              <a:avLst/>
            </a:prstGeom>
          </p:spPr>
          <p:txBody>
            <a:bodyPr anchor="ctr" rtlCol="false" tIns="49499" lIns="49499" bIns="49499" rIns="49499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13843" y="5807304"/>
            <a:ext cx="14489999" cy="131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684" indent="-310342" lvl="1">
              <a:lnSpc>
                <a:spcPts val="3449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Dataset size limits generalizability.</a:t>
            </a:r>
          </a:p>
          <a:p>
            <a:pPr algn="l" marL="620684" indent="-310342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Potential overfitting in Decision Tree.</a:t>
            </a:r>
          </a:p>
          <a:p>
            <a:pPr algn="l">
              <a:lnSpc>
                <a:spcPts val="3449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343668" y="7299450"/>
            <a:ext cx="7335178" cy="789953"/>
            <a:chOff x="0" y="0"/>
            <a:chExt cx="3773665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773665" cy="406400"/>
            </a:xfrm>
            <a:custGeom>
              <a:avLst/>
              <a:gdLst/>
              <a:ahLst/>
              <a:cxnLst/>
              <a:rect r="r" b="b" t="t" l="l"/>
              <a:pathLst>
                <a:path h="406400" w="3773665">
                  <a:moveTo>
                    <a:pt x="357046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3570465" y="406400"/>
                  </a:lnTo>
                  <a:lnTo>
                    <a:pt x="3773665" y="203200"/>
                  </a:lnTo>
                  <a:lnTo>
                    <a:pt x="3570465" y="0"/>
                  </a:lnTo>
                  <a:close/>
                </a:path>
              </a:pathLst>
            </a:custGeom>
            <a:solidFill>
              <a:srgbClr val="12358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52400" y="-38100"/>
              <a:ext cx="3468865" cy="444500"/>
            </a:xfrm>
            <a:prstGeom prst="rect">
              <a:avLst/>
            </a:prstGeom>
          </p:spPr>
          <p:txBody>
            <a:bodyPr anchor="ctr" rtlCol="false" tIns="49499" lIns="49499" bIns="49499" rIns="49499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401555" y="2059832"/>
            <a:ext cx="5150230" cy="5060101"/>
          </a:xfrm>
          <a:custGeom>
            <a:avLst/>
            <a:gdLst/>
            <a:ahLst/>
            <a:cxnLst/>
            <a:rect r="r" b="b" t="t" l="l"/>
            <a:pathLst>
              <a:path h="5060101" w="5150230">
                <a:moveTo>
                  <a:pt x="0" y="0"/>
                </a:moveTo>
                <a:lnTo>
                  <a:pt x="5150229" y="0"/>
                </a:lnTo>
                <a:lnTo>
                  <a:pt x="5150229" y="5060101"/>
                </a:lnTo>
                <a:lnTo>
                  <a:pt x="0" y="5060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82596" y="3244626"/>
            <a:ext cx="8821370" cy="174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684" indent="-310342" lvl="1">
              <a:lnSpc>
                <a:spcPts val="3449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Random Forest is the most effective model.</a:t>
            </a:r>
          </a:p>
          <a:p>
            <a:pPr algn="l" marL="620684" indent="-310342" lvl="1">
              <a:lnSpc>
                <a:spcPts val="3449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Early diagnosis benefits significantly from machine learning.</a:t>
            </a:r>
          </a:p>
          <a:p>
            <a:pPr algn="l">
              <a:lnSpc>
                <a:spcPts val="344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21695" y="2433653"/>
            <a:ext cx="6321083" cy="5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273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Takeaways: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2942" y="4996331"/>
            <a:ext cx="6321083" cy="5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273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Challenges: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51350" y="8247987"/>
            <a:ext cx="11114868" cy="131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684" indent="-310342" lvl="1">
              <a:lnSpc>
                <a:spcPts val="3449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Collect larger datasets.</a:t>
            </a:r>
          </a:p>
          <a:p>
            <a:pPr algn="l" marL="620684" indent="-310342" lvl="1">
              <a:lnSpc>
                <a:spcPts val="3449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Explore ensemble methods like Gradient Boosting.</a:t>
            </a:r>
          </a:p>
          <a:p>
            <a:pPr algn="l" marL="620684" indent="-310342" lvl="1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Incorporate feature engineering techniques.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0449" y="7437014"/>
            <a:ext cx="6321083" cy="5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3273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Work: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47202" y="-1375287"/>
            <a:ext cx="6333914" cy="2419392"/>
            <a:chOff x="0" y="0"/>
            <a:chExt cx="930920" cy="355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430" y="0"/>
              <a:ext cx="902060" cy="355587"/>
            </a:xfrm>
            <a:custGeom>
              <a:avLst/>
              <a:gdLst/>
              <a:ahLst/>
              <a:cxnLst/>
              <a:rect r="r" b="b" t="t" l="l"/>
              <a:pathLst>
                <a:path h="355587" w="902060">
                  <a:moveTo>
                    <a:pt x="676621" y="0"/>
                  </a:moveTo>
                  <a:lnTo>
                    <a:pt x="22239" y="0"/>
                  </a:lnTo>
                  <a:cubicBezTo>
                    <a:pt x="14653" y="0"/>
                    <a:pt x="7641" y="4038"/>
                    <a:pt x="3834" y="10599"/>
                  </a:cubicBezTo>
                  <a:cubicBezTo>
                    <a:pt x="27" y="17160"/>
                    <a:pt x="0" y="25251"/>
                    <a:pt x="3763" y="31837"/>
                  </a:cubicBezTo>
                  <a:lnTo>
                    <a:pt x="170577" y="323750"/>
                  </a:lnTo>
                  <a:cubicBezTo>
                    <a:pt x="181827" y="343438"/>
                    <a:pt x="202764" y="355587"/>
                    <a:pt x="225439" y="355587"/>
                  </a:cubicBezTo>
                  <a:lnTo>
                    <a:pt x="879821" y="355587"/>
                  </a:lnTo>
                  <a:cubicBezTo>
                    <a:pt x="887407" y="355587"/>
                    <a:pt x="894419" y="351549"/>
                    <a:pt x="898226" y="344989"/>
                  </a:cubicBezTo>
                  <a:cubicBezTo>
                    <a:pt x="902033" y="338428"/>
                    <a:pt x="902060" y="330336"/>
                    <a:pt x="898297" y="323750"/>
                  </a:cubicBezTo>
                  <a:lnTo>
                    <a:pt x="731483" y="31837"/>
                  </a:lnTo>
                  <a:cubicBezTo>
                    <a:pt x="720233" y="12150"/>
                    <a:pt x="699296" y="0"/>
                    <a:pt x="6766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27720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03448">
            <a:off x="15384331" y="-902195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43662" y="-1845902"/>
            <a:ext cx="15870610" cy="3357712"/>
            <a:chOff x="0" y="0"/>
            <a:chExt cx="1673415" cy="354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4021186">
            <a:off x="-375304" y="-913378"/>
            <a:ext cx="5765922" cy="2255917"/>
          </a:xfrm>
          <a:custGeom>
            <a:avLst/>
            <a:gdLst/>
            <a:ahLst/>
            <a:cxnLst/>
            <a:rect r="r" b="b" t="t" l="l"/>
            <a:pathLst>
              <a:path h="2255917" w="5765922">
                <a:moveTo>
                  <a:pt x="5765922" y="0"/>
                </a:moveTo>
                <a:lnTo>
                  <a:pt x="0" y="0"/>
                </a:lnTo>
                <a:lnTo>
                  <a:pt x="0" y="2255917"/>
                </a:lnTo>
                <a:lnTo>
                  <a:pt x="5765922" y="2255917"/>
                </a:lnTo>
                <a:lnTo>
                  <a:pt x="5765922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47202" y="-1943581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485796" y="9740133"/>
            <a:ext cx="15870610" cy="3357712"/>
            <a:chOff x="0" y="0"/>
            <a:chExt cx="1673415" cy="354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43" y="0"/>
              <a:ext cx="1659930" cy="354041"/>
            </a:xfrm>
            <a:custGeom>
              <a:avLst/>
              <a:gdLst/>
              <a:ahLst/>
              <a:cxnLst/>
              <a:rect r="r" b="b" t="t" l="l"/>
              <a:pathLst>
                <a:path h="354041" w="1659930">
                  <a:moveTo>
                    <a:pt x="213531" y="0"/>
                  </a:moveTo>
                  <a:lnTo>
                    <a:pt x="1649599" y="0"/>
                  </a:lnTo>
                  <a:cubicBezTo>
                    <a:pt x="1653127" y="0"/>
                    <a:pt x="1656387" y="1880"/>
                    <a:pt x="1658155" y="4932"/>
                  </a:cubicBezTo>
                  <a:cubicBezTo>
                    <a:pt x="1659922" y="7985"/>
                    <a:pt x="1659929" y="11748"/>
                    <a:pt x="1658174" y="14808"/>
                  </a:cubicBezTo>
                  <a:lnTo>
                    <a:pt x="1471971" y="339233"/>
                  </a:lnTo>
                  <a:cubicBezTo>
                    <a:pt x="1466714" y="348393"/>
                    <a:pt x="1456960" y="354041"/>
                    <a:pt x="1446399" y="354041"/>
                  </a:cubicBezTo>
                  <a:lnTo>
                    <a:pt x="10331" y="354041"/>
                  </a:lnTo>
                  <a:cubicBezTo>
                    <a:pt x="6803" y="354041"/>
                    <a:pt x="3543" y="352161"/>
                    <a:pt x="1775" y="349109"/>
                  </a:cubicBezTo>
                  <a:cubicBezTo>
                    <a:pt x="7" y="346056"/>
                    <a:pt x="0" y="342293"/>
                    <a:pt x="1756" y="339233"/>
                  </a:cubicBezTo>
                  <a:lnTo>
                    <a:pt x="187958" y="14808"/>
                  </a:lnTo>
                  <a:cubicBezTo>
                    <a:pt x="193215" y="5648"/>
                    <a:pt x="202970" y="0"/>
                    <a:pt x="2135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786">
                    <a:alpha val="100000"/>
                  </a:srgbClr>
                </a:gs>
                <a:gs pos="100000">
                  <a:srgbClr val="094C9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1470215" cy="4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943662" y="9942538"/>
            <a:ext cx="12596415" cy="2419392"/>
            <a:chOff x="0" y="0"/>
            <a:chExt cx="1851344" cy="35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256" y="0"/>
              <a:ext cx="1836832" cy="355587"/>
            </a:xfrm>
            <a:custGeom>
              <a:avLst/>
              <a:gdLst/>
              <a:ahLst/>
              <a:cxnLst/>
              <a:rect r="r" b="b" t="t" l="l"/>
              <a:pathLst>
                <a:path h="355587" w="1836832">
                  <a:moveTo>
                    <a:pt x="1622449" y="0"/>
                  </a:moveTo>
                  <a:lnTo>
                    <a:pt x="11182" y="0"/>
                  </a:lnTo>
                  <a:cubicBezTo>
                    <a:pt x="7368" y="0"/>
                    <a:pt x="3842" y="2030"/>
                    <a:pt x="1928" y="5329"/>
                  </a:cubicBezTo>
                  <a:cubicBezTo>
                    <a:pt x="13" y="8628"/>
                    <a:pt x="0" y="12697"/>
                    <a:pt x="1892" y="16009"/>
                  </a:cubicBezTo>
                  <a:lnTo>
                    <a:pt x="186796" y="339579"/>
                  </a:lnTo>
                  <a:cubicBezTo>
                    <a:pt x="192453" y="349478"/>
                    <a:pt x="202981" y="355587"/>
                    <a:pt x="214382" y="355587"/>
                  </a:cubicBezTo>
                  <a:lnTo>
                    <a:pt x="1825649" y="355587"/>
                  </a:lnTo>
                  <a:cubicBezTo>
                    <a:pt x="1829464" y="355587"/>
                    <a:pt x="1832990" y="353557"/>
                    <a:pt x="1834904" y="350258"/>
                  </a:cubicBezTo>
                  <a:cubicBezTo>
                    <a:pt x="1836818" y="346959"/>
                    <a:pt x="1836832" y="342890"/>
                    <a:pt x="1834940" y="339579"/>
                  </a:cubicBezTo>
                  <a:lnTo>
                    <a:pt x="1650036" y="16009"/>
                  </a:lnTo>
                  <a:cubicBezTo>
                    <a:pt x="1644379" y="6109"/>
                    <a:pt x="1633851" y="0"/>
                    <a:pt x="1622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1648144" cy="422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203448">
            <a:off x="16378590" y="9337903"/>
            <a:ext cx="2073539" cy="2123078"/>
          </a:xfrm>
          <a:custGeom>
            <a:avLst/>
            <a:gdLst/>
            <a:ahLst/>
            <a:cxnLst/>
            <a:rect r="r" b="b" t="t" l="l"/>
            <a:pathLst>
              <a:path h="2123078" w="2073539">
                <a:moveTo>
                  <a:pt x="0" y="0"/>
                </a:moveTo>
                <a:lnTo>
                  <a:pt x="2073539" y="0"/>
                </a:lnTo>
                <a:lnTo>
                  <a:pt x="2073539" y="2123078"/>
                </a:lnTo>
                <a:lnTo>
                  <a:pt x="0" y="2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9065" y="9732066"/>
            <a:ext cx="1720277" cy="3553068"/>
          </a:xfrm>
          <a:custGeom>
            <a:avLst/>
            <a:gdLst/>
            <a:ahLst/>
            <a:cxnLst/>
            <a:rect r="r" b="b" t="t" l="l"/>
            <a:pathLst>
              <a:path h="3553068" w="1720277">
                <a:moveTo>
                  <a:pt x="0" y="0"/>
                </a:moveTo>
                <a:lnTo>
                  <a:pt x="1720277" y="0"/>
                </a:lnTo>
                <a:lnTo>
                  <a:pt x="1720277" y="3553069"/>
                </a:lnTo>
                <a:lnTo>
                  <a:pt x="0" y="355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10800000">
            <a:off x="621073" y="2946984"/>
            <a:ext cx="10238122" cy="1518867"/>
            <a:chOff x="0" y="0"/>
            <a:chExt cx="2739392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39392" cy="406400"/>
            </a:xfrm>
            <a:custGeom>
              <a:avLst/>
              <a:gdLst/>
              <a:ahLst/>
              <a:cxnLst/>
              <a:rect r="r" b="b" t="t" l="l"/>
              <a:pathLst>
                <a:path h="406400" w="2739392">
                  <a:moveTo>
                    <a:pt x="2536192" y="0"/>
                  </a:moveTo>
                  <a:cubicBezTo>
                    <a:pt x="2648416" y="0"/>
                    <a:pt x="2739392" y="90976"/>
                    <a:pt x="2739392" y="203200"/>
                  </a:cubicBezTo>
                  <a:cubicBezTo>
                    <a:pt x="2739392" y="315424"/>
                    <a:pt x="2648416" y="406400"/>
                    <a:pt x="25361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739392" cy="463550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741387" y="2826671"/>
            <a:ext cx="1518867" cy="1759494"/>
            <a:chOff x="0" y="0"/>
            <a:chExt cx="660400" cy="7650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60400" cy="765024"/>
            </a:xfrm>
            <a:custGeom>
              <a:avLst/>
              <a:gdLst/>
              <a:ahLst/>
              <a:cxnLst/>
              <a:rect r="r" b="b" t="t" l="l"/>
              <a:pathLst>
                <a:path h="765024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441"/>
                  </a:cubicBezTo>
                  <a:lnTo>
                    <a:pt x="660400" y="765024"/>
                  </a:lnTo>
                  <a:lnTo>
                    <a:pt x="0" y="765024"/>
                  </a:lnTo>
                  <a:lnTo>
                    <a:pt x="0" y="3277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53B9">
                    <a:alpha val="100000"/>
                  </a:srgbClr>
                </a:gs>
                <a:gs pos="100000">
                  <a:srgbClr val="3881D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69850"/>
              <a:ext cx="660400" cy="695174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 marL="0" indent="0" lvl="0">
                <a:lnSpc>
                  <a:spcPts val="27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621073" y="4628652"/>
            <a:ext cx="10238122" cy="1518867"/>
            <a:chOff x="0" y="0"/>
            <a:chExt cx="2739392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39392" cy="406400"/>
            </a:xfrm>
            <a:custGeom>
              <a:avLst/>
              <a:gdLst/>
              <a:ahLst/>
              <a:cxnLst/>
              <a:rect r="r" b="b" t="t" l="l"/>
              <a:pathLst>
                <a:path h="406400" w="2739392">
                  <a:moveTo>
                    <a:pt x="2536192" y="0"/>
                  </a:moveTo>
                  <a:cubicBezTo>
                    <a:pt x="2648416" y="0"/>
                    <a:pt x="2739392" y="90976"/>
                    <a:pt x="2739392" y="203200"/>
                  </a:cubicBezTo>
                  <a:cubicBezTo>
                    <a:pt x="2739392" y="315424"/>
                    <a:pt x="2648416" y="406400"/>
                    <a:pt x="25361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739392" cy="463550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741387" y="4508339"/>
            <a:ext cx="1518867" cy="1759494"/>
            <a:chOff x="0" y="0"/>
            <a:chExt cx="660400" cy="7650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0400" cy="765024"/>
            </a:xfrm>
            <a:custGeom>
              <a:avLst/>
              <a:gdLst/>
              <a:ahLst/>
              <a:cxnLst/>
              <a:rect r="r" b="b" t="t" l="l"/>
              <a:pathLst>
                <a:path h="765024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441"/>
                  </a:cubicBezTo>
                  <a:lnTo>
                    <a:pt x="660400" y="765024"/>
                  </a:lnTo>
                  <a:lnTo>
                    <a:pt x="0" y="765024"/>
                  </a:lnTo>
                  <a:lnTo>
                    <a:pt x="0" y="3277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53B9">
                    <a:alpha val="100000"/>
                  </a:srgbClr>
                </a:gs>
                <a:gs pos="100000">
                  <a:srgbClr val="3881D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69850"/>
              <a:ext cx="660400" cy="695174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 marL="0" indent="0" lvl="0">
                <a:lnSpc>
                  <a:spcPts val="27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10800000">
            <a:off x="621073" y="6310320"/>
            <a:ext cx="10238122" cy="1518867"/>
            <a:chOff x="0" y="0"/>
            <a:chExt cx="2739392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39392" cy="406400"/>
            </a:xfrm>
            <a:custGeom>
              <a:avLst/>
              <a:gdLst/>
              <a:ahLst/>
              <a:cxnLst/>
              <a:rect r="r" b="b" t="t" l="l"/>
              <a:pathLst>
                <a:path h="406400" w="2739392">
                  <a:moveTo>
                    <a:pt x="2536192" y="0"/>
                  </a:moveTo>
                  <a:cubicBezTo>
                    <a:pt x="2648416" y="0"/>
                    <a:pt x="2739392" y="90976"/>
                    <a:pt x="2739392" y="203200"/>
                  </a:cubicBezTo>
                  <a:cubicBezTo>
                    <a:pt x="2739392" y="315424"/>
                    <a:pt x="2648416" y="406400"/>
                    <a:pt x="25361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739392" cy="463550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>
                <a:lnSpc>
                  <a:spcPts val="273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5400000">
            <a:off x="741387" y="6190007"/>
            <a:ext cx="1518867" cy="1759494"/>
            <a:chOff x="0" y="0"/>
            <a:chExt cx="660400" cy="76502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60400" cy="765024"/>
            </a:xfrm>
            <a:custGeom>
              <a:avLst/>
              <a:gdLst/>
              <a:ahLst/>
              <a:cxnLst/>
              <a:rect r="r" b="b" t="t" l="l"/>
              <a:pathLst>
                <a:path h="765024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441"/>
                  </a:cubicBezTo>
                  <a:lnTo>
                    <a:pt x="660400" y="765024"/>
                  </a:lnTo>
                  <a:lnTo>
                    <a:pt x="0" y="765024"/>
                  </a:lnTo>
                  <a:lnTo>
                    <a:pt x="0" y="32776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53B9">
                    <a:alpha val="100000"/>
                  </a:srgbClr>
                </a:gs>
                <a:gs pos="100000">
                  <a:srgbClr val="3881DF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69850"/>
              <a:ext cx="660400" cy="695174"/>
            </a:xfrm>
            <a:prstGeom prst="rect">
              <a:avLst/>
            </a:prstGeom>
          </p:spPr>
          <p:txBody>
            <a:bodyPr anchor="ctr" rtlCol="false" tIns="45141" lIns="45141" bIns="45141" rIns="45141"/>
            <a:lstStyle/>
            <a:p>
              <a:pPr algn="ctr" marL="0" indent="0" lvl="0">
                <a:lnSpc>
                  <a:spcPts val="27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949603" y="2778209"/>
            <a:ext cx="1866599" cy="1856418"/>
          </a:xfrm>
          <a:custGeom>
            <a:avLst/>
            <a:gdLst/>
            <a:ahLst/>
            <a:cxnLst/>
            <a:rect r="r" b="b" t="t" l="l"/>
            <a:pathLst>
              <a:path h="1856418" w="1866599">
                <a:moveTo>
                  <a:pt x="0" y="0"/>
                </a:moveTo>
                <a:lnTo>
                  <a:pt x="1866600" y="0"/>
                </a:lnTo>
                <a:lnTo>
                  <a:pt x="1866600" y="1856418"/>
                </a:lnTo>
                <a:lnTo>
                  <a:pt x="0" y="1856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970408" y="2032719"/>
            <a:ext cx="3308670" cy="3316963"/>
          </a:xfrm>
          <a:custGeom>
            <a:avLst/>
            <a:gdLst/>
            <a:ahLst/>
            <a:cxnLst/>
            <a:rect r="r" b="b" t="t" l="l"/>
            <a:pathLst>
              <a:path h="3316963" w="3308670">
                <a:moveTo>
                  <a:pt x="0" y="0"/>
                </a:moveTo>
                <a:lnTo>
                  <a:pt x="3308670" y="0"/>
                </a:lnTo>
                <a:lnTo>
                  <a:pt x="3308670" y="3316963"/>
                </a:lnTo>
                <a:lnTo>
                  <a:pt x="0" y="3316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608471" y="3323163"/>
            <a:ext cx="6372811" cy="59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6"/>
              </a:lnSpc>
              <a:spcBef>
                <a:spcPct val="0"/>
              </a:spcBef>
            </a:pPr>
            <a:r>
              <a:rPr lang="en-US" b="true" sz="33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source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08471" y="5004831"/>
            <a:ext cx="6372811" cy="59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6"/>
              </a:lnSpc>
              <a:spcBef>
                <a:spcPct val="0"/>
              </a:spcBef>
            </a:pPr>
            <a:r>
              <a:rPr lang="en-US" b="true" sz="33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Libraries and tools used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608471" y="6686499"/>
            <a:ext cx="7789487" cy="59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6"/>
              </a:lnSpc>
              <a:spcBef>
                <a:spcPct val="0"/>
              </a:spcBef>
            </a:pPr>
            <a:r>
              <a:rPr lang="en-US" b="true" sz="33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Mention Google Colab and GitHub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7585" y="3081838"/>
            <a:ext cx="560738" cy="107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  <a:spcBef>
                <a:spcPct val="0"/>
              </a:spcBef>
            </a:pPr>
            <a:r>
              <a:rPr lang="en-US" b="true" sz="598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7585" y="4725103"/>
            <a:ext cx="560738" cy="107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  <a:spcBef>
                <a:spcPct val="0"/>
              </a:spcBef>
            </a:pPr>
            <a:r>
              <a:rPr lang="en-US" b="true" sz="598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7585" y="6450905"/>
            <a:ext cx="560738" cy="107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5"/>
              </a:lnSpc>
              <a:spcBef>
                <a:spcPct val="0"/>
              </a:spcBef>
            </a:pPr>
            <a:r>
              <a:rPr lang="en-US" b="true" sz="598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DAGYnf2pck8</dc:identifier>
  <dcterms:modified xsi:type="dcterms:W3CDTF">2011-08-01T06:04:30Z</dcterms:modified>
  <cp:revision>1</cp:revision>
  <dc:title>Slides2</dc:title>
</cp:coreProperties>
</file>